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63" r:id="rId4"/>
    <p:sldId id="270" r:id="rId5"/>
    <p:sldId id="268" r:id="rId6"/>
    <p:sldId id="269" r:id="rId7"/>
    <p:sldId id="266" r:id="rId8"/>
    <p:sldId id="267" r:id="rId9"/>
    <p:sldId id="257" r:id="rId10"/>
    <p:sldId id="258" r:id="rId11"/>
    <p:sldId id="259" r:id="rId12"/>
    <p:sldId id="26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29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93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38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1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79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90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86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4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23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4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03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7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25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89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66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F323-FFEF-45A6-B9B2-58DD0FA32B92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7E246A-24CA-4695-9B52-DB934605FF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3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E7B81-D782-42C8-B08A-A2BF7B0EE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99" y="1093075"/>
            <a:ext cx="9304256" cy="1671145"/>
          </a:xfrm>
        </p:spPr>
        <p:txBody>
          <a:bodyPr/>
          <a:lstStyle/>
          <a:p>
            <a:pPr algn="ctr"/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A ma lehet</a:t>
            </a:r>
            <a:r>
              <a:rPr lang="hu-HU" sz="3600" b="1" i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ő</a:t>
            </a: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ségeinek kihasználásával a holnapra készülünk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D794E1-EE9B-44DE-B9E2-354CCC6DE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792" y="3037489"/>
            <a:ext cx="11472420" cy="3603693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2024-1-HU01-KA122-SCH-000221911 </a:t>
            </a:r>
          </a:p>
          <a:p>
            <a:pPr algn="ctr"/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OID:E10338251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hu-H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július 1.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Vargáné Tuska Anita Adrien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944D22-67EF-4DFC-B9BE-1BA66E84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774" y="0"/>
            <a:ext cx="2834226" cy="6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FFCE00-ED88-4EDA-A44D-F4698E4E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8536"/>
            <a:ext cx="9758138" cy="1470582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MUNKATÁRSI MOBILITÁS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mobilitás alatt</a:t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0F127D-3DF7-4AC2-81D8-DFD64EBD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799"/>
            <a:ext cx="10342600" cy="4656841"/>
          </a:xfrm>
        </p:spPr>
        <p:txBody>
          <a:bodyPr>
            <a:normAutofit/>
          </a:bodyPr>
          <a:lstStyle/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Részvételi igazolás (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(a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Agreementben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lévő program változás esetén ebben rögzíthető)</a:t>
            </a:r>
          </a:p>
          <a:p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mobilitási igazolvány (LAC megléte esetén nem kötelező)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kurzuslátogatási igazolás (tanúsítvány)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eredeti aláírt és lebélyegzett számla (kivéve, ha digitális)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beszámoló űrlap folyamatos kitöltése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beszállókártyák (csak ajánlott)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utazással kapcsolatos bizonylatok (csak ajánlott)</a:t>
            </a:r>
          </a:p>
          <a:p>
            <a:endParaRPr lang="hu-HU" sz="2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CB188ED-BBAC-4E6A-B2BB-518EB6FE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648" y="6045955"/>
            <a:ext cx="3405351" cy="8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97DEFF-EF55-4678-9EE3-62F1BADC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31976"/>
            <a:ext cx="10407191" cy="1234369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MUNKATÁRSI MOBILITÁS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mobilitás után</a:t>
            </a:r>
            <a:b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5449A1-4728-4757-989D-C3E56FBE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9103"/>
            <a:ext cx="10238906" cy="5228896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eredeti dokumentum beszkennelve, online mappába feltöltve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összegyűjtött számlák, beszállókártyák (nem pénzügyi bizonylatként)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Zöld (környezettudatos) utazás esetén vonat- vagy buszjegy bemutatása és környezettudatos utazási nyilatkozat, telekocsival történő utazás esetén csak a környezettudatos utazási nyilatkozat aláírása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beszámoló űrlap, résztvevő által aláírva</a:t>
            </a:r>
          </a:p>
          <a:p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(EU) Survey kitöltése (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rendszer küldi a mobilitás feltöltése után)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fényképek megosztása közös mappákban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beszámoló elkészítése iskola honlapjára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B5D99E-F2B5-41A7-8B87-8DDCEC83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056702"/>
            <a:ext cx="3352800" cy="8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6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0BD71FF-8505-41FC-B6A7-66FDF97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D8CD3CA-5F64-475F-A109-77127950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909" y="0"/>
            <a:ext cx="335309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E4168F-BECA-4D0A-87E7-79BA404B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9" y="609600"/>
            <a:ext cx="11256578" cy="248044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FIGYELMET, A TÁMOGATÁST ÉS 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SOK-SOK SEGÍTSÉGET!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SZÉP NYARAT, JÓ PIHENÉST KÍVÁNOK!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DE6EC74-1949-4A3B-9D0A-FAC2933A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54" y="3488708"/>
            <a:ext cx="5138902" cy="287778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65ECE96-8905-4F02-B218-C2283763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909" y="6059355"/>
            <a:ext cx="335309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9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8D32DB-4067-4BB1-A30D-7F5F62BB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81106"/>
            <a:ext cx="9296983" cy="92667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Amiről beszélni fogok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3752E2-67C1-47B4-A531-14F2ED85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7778"/>
            <a:ext cx="8596668" cy="4666593"/>
          </a:xfrm>
        </p:spPr>
        <p:txBody>
          <a:bodyPr>
            <a:normAutofit/>
          </a:bodyPr>
          <a:lstStyle/>
          <a:p>
            <a:endParaRPr lang="hu-HU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pályázatunk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Támogatás – felhasználás, keretek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támogatás típusa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Támogatott mobilitásaink, kötelezettségek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Előkészítőlátogatás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Csoportos mobilitás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Szakmai látogatás</a:t>
            </a:r>
          </a:p>
          <a:p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Munkatársi mobilitás</a:t>
            </a:r>
          </a:p>
          <a:p>
            <a:endParaRPr lang="hu-HU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77DE80E-488E-4732-8C05-E4E82C92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0"/>
            <a:ext cx="38773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74BD28-7147-4557-A88D-148C97BD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701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Amire pályáztunk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481D3A-493C-4E94-B3A6-2CD1CDF47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198180"/>
            <a:ext cx="4185623" cy="832701"/>
          </a:xfrm>
        </p:spPr>
        <p:txBody>
          <a:bodyPr/>
          <a:lstStyle/>
          <a:p>
            <a:pPr algn="ctr"/>
            <a:r>
              <a:rPr lang="hu-HU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Mobilitásaink (30)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C8D50E-CAA5-4894-AC82-966312EB4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86153"/>
            <a:ext cx="4185623" cy="385521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Iskolai tanulók csoportos mobilitása -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2025.04.6-13 (8 nap, 7 éjszaka),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diák (2x8 fő), 2 fő kísérő</a:t>
            </a:r>
          </a:p>
          <a:p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Szakmailátogatás/Job </a:t>
            </a:r>
            <a:r>
              <a:rPr lang="hu-H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shadowing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2025.04.6-13 (8 nap, 7 éjszaka),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fő</a:t>
            </a:r>
          </a:p>
          <a:p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Munkatársi mobilitás (8 fő, 11 mobilitás)</a:t>
            </a:r>
          </a:p>
          <a:p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látogatás (nem önálló tevékenység, 3 fő)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7838252-B637-4FEC-B179-3120C4F8F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198180"/>
            <a:ext cx="4185618" cy="832701"/>
          </a:xfrm>
        </p:spPr>
        <p:txBody>
          <a:bodyPr/>
          <a:lstStyle/>
          <a:p>
            <a:pPr algn="ctr"/>
            <a:r>
              <a:rPr lang="hu-HU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Költségek – 49 121,00 euró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4D398BC-70D9-485C-A0C6-C99DCEF49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9158" y="2469930"/>
            <a:ext cx="4424855" cy="3571433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20 648,00 euró</a:t>
            </a:r>
          </a:p>
          <a:p>
            <a:pPr marL="0" indent="0">
              <a:buNone/>
            </a:pP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6 214,00 euró</a:t>
            </a:r>
          </a:p>
          <a:p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22 259,00 euró</a:t>
            </a:r>
          </a:p>
          <a:p>
            <a:pPr marL="0" indent="0">
              <a:buNone/>
            </a:pP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2 040,00 euró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35F757D-F145-4F2D-B8C2-90AE749F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0"/>
            <a:ext cx="38773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0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DC25B-8419-476A-A85A-9659A6C8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915576" cy="798786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TÁMOGATÁS FELHASZNÁLÁSA ÉS KERETEI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2F49B5-CD8C-482F-A8D2-0225E504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8386"/>
            <a:ext cx="10810473" cy="5297213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Áttekinthetőség, egyszerűség, rugalmasság, átcsoportosítási lehetőség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Könnyített elszámolási szabályok TKA felé, de a hazai jogszabályoknak is meg kell felelni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 alapú támogatás: pénzügyi teljesítés helyett szakmai teljesítésen alapul (egységek alapján)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kedvezményezettnek a mobilitási projekt során legalább havonta egyszer rögzítenie és frissítenie kell az Erasmus+ adminisztrációs felületet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lebonyolítás a kedvezményezett felelőssége!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Ellenőrzések (pl. helyszíni)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Hozzájárulás jellegű támogatás – önerő szükséges lehet, de nem kötelező</a:t>
            </a:r>
          </a:p>
          <a:p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Pü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Szabályok: Szerződés II., III., V. számú melléklete és a PMKK</a:t>
            </a: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245466A-555A-4123-85EC-66E292D9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304" y="1"/>
            <a:ext cx="255069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1EA6B4-2D9C-4582-A39B-BCB8D320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214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TÁMOGATÁS TÍPUSOK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12FA73-A33D-47F2-AE73-F7AC57E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4815"/>
            <a:ext cx="10747411" cy="4706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Egységköltség alapú átalánytámogatás: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Szervezési támogatás – 3 750,00 euró (100 ill. 350 euró/mobilitás)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támogatás – 26 319,00 euró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Utazási támogatás – 10 677,00 euró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Kurzus díj – 4 960,00 euró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Esélyegyenlőségi támogatás intézménynek – 1 375,00 euró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látogatás – 2 040,00 euró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Tényleges költségen alapuló támogatás –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vagyunk érintettek</a:t>
            </a:r>
          </a:p>
          <a:p>
            <a:pPr>
              <a:buFontTx/>
              <a:buChar char="-"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FBEAEEB-E214-4E16-AF99-FB188FC2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550" y="0"/>
            <a:ext cx="3034449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6D5839-8A18-4057-9F3C-06F708A9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5066" cy="1320800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LÁTOGATÁS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27DBC2-F829-486C-AE31-31D72467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2160589"/>
            <a:ext cx="11319641" cy="3880773"/>
          </a:xfrm>
        </p:spPr>
        <p:txBody>
          <a:bodyPr>
            <a:normAutofit lnSpcReduction="10000"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ősze 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fő (2 fő a csoportok, 1 fő a szakmai látogatás előkészítésére)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Támogatás – 680 euró/fő/minden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Ösztöndíjszerződés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Szerződés (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Workshop + az Intézmény(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programterv elkészítése – Nyilatkozat a fogadó intézmény(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től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Folyamatos egyeztetés a csoportos mobilitást és a szakmai látogatást megelőzően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421DBA-10C1-417F-A981-F595FA5F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5931328"/>
            <a:ext cx="38773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1A9528-EFDD-468F-918D-DD80264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46841"/>
            <a:ext cx="10778941" cy="1292773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ISKOLAI TANULÓK CSOPORTOS MOBILITÁSA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(teendők)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685A66-65DD-46B9-8609-56F77E4E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717"/>
            <a:ext cx="10778942" cy="4866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Tájékoztató diákoknak és szülőknek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Felkészítés a fogadó országra (Finnország) - az utazásra, programokra, megfigyelési szempontokra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Ösztöndíjszerződés (egyéni vagy csoportos), adatvédelmi nyilatkozat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Európai Egészségbiztosítási Kártya, repülőjegy, vonatjegy foglalása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BBP utas biztosítás, illetve útlemondási biztosítás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Résztvevői kérdőív (kísérőtanárok – EU Survey,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rendszer küldi a mobilitás feltöltése után)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Munkanapló a résztvevők 50%-ától (100%)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Egyéni beszámolók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Tapasztalatok megosztása valós és online térben </a:t>
            </a:r>
          </a:p>
          <a:p>
            <a:pPr>
              <a:buFontTx/>
              <a:buChar char="-"/>
            </a:pP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DC778FC-1204-4000-A821-579A7A41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909" y="6041362"/>
            <a:ext cx="335309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BB2020-49F9-4E90-9720-F2465EF2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1495" cy="132080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LÁTOGATÁS/JOB SHADOWING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(teendők)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4656DB-38EE-40B7-8A1E-7CFB911D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831494" cy="3880773"/>
          </a:xfrm>
        </p:spPr>
        <p:txBody>
          <a:bodyPr>
            <a:normAutofit fontScale="92500"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Ösztöndíj szerződés, adatvédelmi nyilatkozat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Repülőjegy, vonatjegy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Európai Egészségbiztosítási Kártya, BBP utas biztosítás, illetve útlemondási biztosítás 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Munkanaplók, egyéni beszámolók – Tartalmazza a tényleges tevékenység 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időszakát, helyét és külön az utazási napok számát, valamint a tevékenység hivatalos programját (ténylegesen megvalósult részletes munkaprogramját).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Résztvevői kérdőív – EU Survey felület (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rendszer küldi a mobilitás feltöltése után)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Tapasztalatok megosztása online és valós térben is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BE498F-ADF6-4AC8-BA15-7A49D5DE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909" y="6093514"/>
            <a:ext cx="335309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0E59C9-1DCC-4C0E-B044-2A2D8EA5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54524"/>
            <a:ext cx="9814699" cy="124433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MUNKATÁRSI MOBILITÁS 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utazás előtti teendők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CE78D3-3584-455C-8F3E-F61E9441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8863"/>
            <a:ext cx="9899540" cy="4892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Ösztöndíj megállapodás, Adatvédelmi nyilatkozat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Képzési megállapodás (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ösztöndíj megállapodással egy időben kell aláírnia a résztvevőnek, majd a fogadó intézménynek</a:t>
            </a:r>
          </a:p>
          <a:p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igazolvány - https://europass.tpf.hu/index.php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 átutalási igazolás feltöltése </a:t>
            </a:r>
            <a:r>
              <a:rPr lang="hu-H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SchoolDrive-ba</a:t>
            </a:r>
            <a:endParaRPr lang="hu-H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utazási adatok megadása a chatben, a kért formában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Európai Egészségbiztosítási Kártya, BBP utas biztosítás, illetve útlemondási biztosítás megkötése</a:t>
            </a:r>
          </a:p>
          <a:p>
            <a:r>
              <a:rPr lang="hu-H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BBP biztosítás kötvény bemutatása</a:t>
            </a:r>
          </a:p>
          <a:p>
            <a:endParaRPr lang="hu-H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33B3C0E-2DFB-4716-A4A3-2BB8D383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5928037"/>
            <a:ext cx="38773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190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2957</TotalTime>
  <Words>763</Words>
  <Application>Microsoft Office PowerPoint</Application>
  <PresentationFormat>Szélesvásznú</PresentationFormat>
  <Paragraphs>108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Calligraphy</vt:lpstr>
      <vt:lpstr>Times New Roman</vt:lpstr>
      <vt:lpstr>Trebuchet MS</vt:lpstr>
      <vt:lpstr>Wingdings 3</vt:lpstr>
      <vt:lpstr>Dimenzió</vt:lpstr>
      <vt:lpstr>A ma lehetőségeinek kihasználásával a holnapra készülünk</vt:lpstr>
      <vt:lpstr>Amiről beszélni fogok</vt:lpstr>
      <vt:lpstr>Amire pályáztunk</vt:lpstr>
      <vt:lpstr>A TÁMOGATÁS FELHASZNÁLÁSA ÉS KERETEI</vt:lpstr>
      <vt:lpstr>TÁMOGATÁS TÍPUSOK</vt:lpstr>
      <vt:lpstr>ELŐKÉSZÍTŐ LÁTOGATÁS</vt:lpstr>
      <vt:lpstr>ISKOLAI TANULÓK CSOPORTOS MOBILITÁSA (teendők)</vt:lpstr>
      <vt:lpstr>SZAKMAI LÁTOGATÁS/JOB SHADOWING (teendők)</vt:lpstr>
      <vt:lpstr>MUNKATÁRSI MOBILITÁS  utazás előtti teendők</vt:lpstr>
      <vt:lpstr>MUNKATÁRSI MOBILITÁS a mobilitás alatt </vt:lpstr>
      <vt:lpstr>MUNKATÁRSI MOBILITÁS a mobilitás után </vt:lpstr>
      <vt:lpstr>PowerPoint-bemutató</vt:lpstr>
      <vt:lpstr>KÖSZÖNÖM A FIGYELMET, A TÁMOGATÁST ÉS  A SOK-SOK SEGÍTSÉGET!  SZÉP NYARAT, JÓ PIHENÉST KÍVÁNOK!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 lehetőségeinek kihasználásával a holnapra készülünk</dc:title>
  <dc:creator>Magvető 2019_1</dc:creator>
  <cp:lastModifiedBy>Magvető 2019_1</cp:lastModifiedBy>
  <cp:revision>56</cp:revision>
  <dcterms:created xsi:type="dcterms:W3CDTF">2024-06-22T09:02:16Z</dcterms:created>
  <dcterms:modified xsi:type="dcterms:W3CDTF">2024-06-30T20:09:02Z</dcterms:modified>
</cp:coreProperties>
</file>