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7" r:id="rId2"/>
    <p:sldId id="263" r:id="rId3"/>
    <p:sldId id="268" r:id="rId4"/>
    <p:sldId id="269" r:id="rId5"/>
    <p:sldId id="272" r:id="rId6"/>
    <p:sldId id="266" r:id="rId7"/>
    <p:sldId id="267" r:id="rId8"/>
    <p:sldId id="274" r:id="rId9"/>
    <p:sldId id="273" r:id="rId10"/>
    <p:sldId id="276" r:id="rId11"/>
    <p:sldId id="277" r:id="rId12"/>
    <p:sldId id="275" r:id="rId13"/>
    <p:sldId id="281" r:id="rId14"/>
    <p:sldId id="278" r:id="rId15"/>
    <p:sldId id="279" r:id="rId16"/>
    <p:sldId id="280" r:id="rId17"/>
    <p:sldId id="282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6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530767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1318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53719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141919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020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15095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76129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9853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668647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303222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9382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027313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 idéze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9345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gaz vagy ham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7967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073717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37268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3F323-FFEF-45A6-B9B2-58DD0FA32B92}" type="datetimeFigureOut">
              <a:rPr lang="hu-HU" smtClean="0"/>
              <a:t>2025. 09. 04.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A7E246A-24CA-4695-9B52-DB934605FF41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4131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hu/photo/30322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1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24.png"/><Relationship Id="rId9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11" Type="http://schemas.openxmlformats.org/officeDocument/2006/relationships/image" Target="../media/image24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eg"/><Relationship Id="rId7" Type="http://schemas.openxmlformats.org/officeDocument/2006/relationships/image" Target="../media/image52.pn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10" Type="http://schemas.openxmlformats.org/officeDocument/2006/relationships/image" Target="../media/image24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jf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24.png"/><Relationship Id="rId9" Type="http://schemas.openxmlformats.org/officeDocument/2006/relationships/image" Target="../media/image6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3.png"/><Relationship Id="rId7" Type="http://schemas.openxmlformats.org/officeDocument/2006/relationships/image" Target="../media/image76.png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62.png"/><Relationship Id="rId9" Type="http://schemas.openxmlformats.org/officeDocument/2006/relationships/image" Target="../media/image7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jf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Relationship Id="rId9" Type="http://schemas.openxmlformats.org/officeDocument/2006/relationships/image" Target="../media/image8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9DE7B81-D782-42C8-B08A-A2BF7B0EE0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2705" y="2144110"/>
            <a:ext cx="9304256" cy="1408386"/>
          </a:xfrm>
          <a:noFill/>
        </p:spPr>
        <p:txBody>
          <a:bodyPr/>
          <a:lstStyle/>
          <a:p>
            <a:pPr algn="ctr"/>
            <a:r>
              <a:rPr lang="hu-HU" sz="3600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A ma lehet</a:t>
            </a:r>
            <a:r>
              <a:rPr lang="hu-HU" sz="3600" b="1" i="1" dirty="0">
                <a:solidFill>
                  <a:schemeClr val="bg1"/>
                </a:solidFill>
                <a:latin typeface="Lucida Calligraphy" panose="03010101010101010101" pitchFamily="66" charset="0"/>
              </a:rPr>
              <a:t>ő</a:t>
            </a:r>
            <a:r>
              <a:rPr lang="hu-HU" sz="3600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ségeinek kihasználásával a holnapra készülünk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B5D794E1-EE9B-44DE-B9E2-354CCC6DE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792" y="3552497"/>
            <a:ext cx="11472420" cy="3205655"/>
          </a:xfrm>
          <a:noFill/>
          <a:scene3d>
            <a:camera prst="orthographicFront"/>
            <a:lightRig rig="threePt" dir="t"/>
          </a:scene3d>
          <a:sp3d>
            <a:bevelB prst="slope"/>
          </a:sp3d>
        </p:spPr>
        <p:txBody>
          <a:bodyPr>
            <a:normAutofit fontScale="92500" lnSpcReduction="20000"/>
          </a:bodyPr>
          <a:lstStyle/>
          <a:p>
            <a:endParaRPr lang="hu-HU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hu-HU" sz="3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35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2024-1-HU01-KA122-SCH-000221911 </a:t>
            </a:r>
          </a:p>
          <a:p>
            <a:pPr algn="ctr"/>
            <a:r>
              <a:rPr lang="hu-HU" sz="35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OID:E10338251	</a:t>
            </a:r>
          </a:p>
          <a:p>
            <a:pPr algn="ctr"/>
            <a:endParaRPr lang="hu-HU" sz="35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hu-HU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2025. augusztus 28.</a:t>
            </a:r>
          </a:p>
          <a:p>
            <a:r>
              <a:rPr lang="hu-H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Vargáné Tuska Anita Adrien</a:t>
            </a:r>
          </a:p>
          <a:p>
            <a:r>
              <a:rPr lang="hu-H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projekt koordinátor</a:t>
            </a:r>
          </a:p>
          <a:p>
            <a:endParaRPr lang="hu-HU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85944D22-67EF-4DFC-B9BE-1BA66E848F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7469" y="0"/>
            <a:ext cx="3574531" cy="980146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13074BE7-B885-4381-BA59-3916B02786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582" y="0"/>
            <a:ext cx="4372298" cy="1093075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8AC85D2F-F6BD-4C70-BB8B-027723678B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974" y="0"/>
            <a:ext cx="1650150" cy="1402571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B92A5B0D-8ABE-4A26-97EC-0DA5510160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6830" y="0"/>
            <a:ext cx="1746806" cy="140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83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474BD28-7147-4557-A88D-148C97BD5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2701"/>
          </a:xfrm>
        </p:spPr>
        <p:txBody>
          <a:bodyPr>
            <a:normAutofit/>
          </a:bodyPr>
          <a:lstStyle/>
          <a:p>
            <a:pPr algn="ctr"/>
            <a:r>
              <a:rPr lang="hu-HU" sz="40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Amire pályáztunk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F2481D3A-493C-4E94-B3A6-2CD1CDF47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198180"/>
            <a:ext cx="4185623" cy="832701"/>
          </a:xfrm>
        </p:spPr>
        <p:txBody>
          <a:bodyPr/>
          <a:lstStyle/>
          <a:p>
            <a:pPr algn="ctr"/>
            <a:r>
              <a:rPr lang="hu-HU" sz="28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Mobilitásaink (30)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A1C8D50E-CAA5-4894-AC82-966312EB4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186153"/>
            <a:ext cx="4185623" cy="3855210"/>
          </a:xfrm>
        </p:spPr>
        <p:txBody>
          <a:bodyPr>
            <a:noAutofit/>
          </a:bodyPr>
          <a:lstStyle/>
          <a:p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Iskolai tanulók csoportos mobilitása - 16 diák (2x8 fő), 2 fő kísérő</a:t>
            </a:r>
          </a:p>
          <a:p>
            <a:pPr marL="0" indent="0">
              <a:buNone/>
            </a:pPr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pl-PL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2025. 03.30 – 04.06.  (8 nap)</a:t>
            </a:r>
            <a:endParaRPr lang="hu-H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Szakmailátogatás/Job </a:t>
            </a:r>
            <a:r>
              <a:rPr lang="hu-HU" sz="20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shadowing</a:t>
            </a:r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fő -</a:t>
            </a:r>
            <a:r>
              <a:rPr lang="pl-PL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2025.03. 30 – 04. 06. (8 nap)</a:t>
            </a:r>
            <a:endParaRPr lang="hu-HU" sz="2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Munkatársi mobilitás – tanár továbbképzések, nyári szünetben (8 fő, 11 mobilitás)</a:t>
            </a:r>
          </a:p>
          <a:p>
            <a:r>
              <a:rPr lang="hu-H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Előkészítő látogatás (nem önálló tevékenység, 3 fő)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C7838252-B637-4FEC-B179-3120C4F8F9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3" y="1198180"/>
            <a:ext cx="4185618" cy="832701"/>
          </a:xfrm>
        </p:spPr>
        <p:txBody>
          <a:bodyPr/>
          <a:lstStyle/>
          <a:p>
            <a:pPr algn="ctr"/>
            <a:r>
              <a:rPr lang="hu-HU" sz="28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Költségek – 49 121,00 euró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C4D398BC-70D9-485C-A0C6-C99DCEF495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49158" y="2496710"/>
            <a:ext cx="4424855" cy="3855210"/>
          </a:xfrm>
        </p:spPr>
        <p:txBody>
          <a:bodyPr>
            <a:normAutofit/>
          </a:bodyPr>
          <a:lstStyle/>
          <a:p>
            <a:r>
              <a:rPr lang="hu-HU" b="1" dirty="0">
                <a:solidFill>
                  <a:srgbClr val="002060"/>
                </a:solidFill>
              </a:rPr>
              <a:t>20 648,00 euró</a:t>
            </a:r>
          </a:p>
          <a:p>
            <a:pPr marL="0" indent="0">
              <a:buNone/>
            </a:pPr>
            <a:endParaRPr lang="hu-HU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hu-HU" b="1" dirty="0">
              <a:solidFill>
                <a:srgbClr val="002060"/>
              </a:solidFill>
            </a:endParaRPr>
          </a:p>
          <a:p>
            <a:r>
              <a:rPr lang="hu-HU" b="1" dirty="0">
                <a:solidFill>
                  <a:srgbClr val="002060"/>
                </a:solidFill>
              </a:rPr>
              <a:t>6 214,00 euró</a:t>
            </a:r>
          </a:p>
          <a:p>
            <a:pPr marL="0" indent="0">
              <a:buNone/>
            </a:pPr>
            <a:endParaRPr lang="hu-HU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hu-HU" b="1" dirty="0">
              <a:solidFill>
                <a:srgbClr val="002060"/>
              </a:solidFill>
            </a:endParaRPr>
          </a:p>
          <a:p>
            <a:r>
              <a:rPr lang="hu-HU" b="1" dirty="0">
                <a:solidFill>
                  <a:srgbClr val="002060"/>
                </a:solidFill>
              </a:rPr>
              <a:t>22 259,00 euró</a:t>
            </a:r>
          </a:p>
          <a:p>
            <a:pPr marL="0" indent="0">
              <a:buNone/>
            </a:pPr>
            <a:endParaRPr lang="hu-HU" b="1" dirty="0">
              <a:solidFill>
                <a:srgbClr val="002060"/>
              </a:solidFill>
            </a:endParaRPr>
          </a:p>
          <a:p>
            <a:r>
              <a:rPr lang="hu-HU" b="1" dirty="0">
                <a:solidFill>
                  <a:srgbClr val="002060"/>
                </a:solidFill>
              </a:rPr>
              <a:t>2 040,00 euró</a:t>
            </a:r>
          </a:p>
        </p:txBody>
      </p:sp>
      <p:pic>
        <p:nvPicPr>
          <p:cNvPr id="7" name="Kép 6">
            <a:extLst>
              <a:ext uri="{FF2B5EF4-FFF2-40B4-BE49-F238E27FC236}">
                <a16:creationId xmlns:a16="http://schemas.microsoft.com/office/drawing/2014/main" id="{635F757D-F145-4F2D-B8C2-90AE749F50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4608" y="0"/>
            <a:ext cx="3877392" cy="926672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D1107532-D171-4C07-84DF-397674AEAE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5641" y="4825069"/>
            <a:ext cx="2396359" cy="203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208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51EA6B4-2D9C-4582-A39B-BCB8D3208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5214"/>
          </a:xfrm>
        </p:spPr>
        <p:txBody>
          <a:bodyPr/>
          <a:lstStyle/>
          <a:p>
            <a:pPr algn="ctr"/>
            <a:r>
              <a:rPr lang="hu-H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TÁMOGATÁS TÍPUSOK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0F12FA73-A33D-47F2-AE73-F7AC57E71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334815"/>
            <a:ext cx="10747411" cy="47065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hu-HU" sz="24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Egységköltség alapú átalánytámogatás</a:t>
            </a:r>
            <a:r>
              <a:rPr lang="hu-HU" sz="24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Szervezési támogatás – 3 750,00 euró 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Egyéni támogatás – 26 319,00 euró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Utazási támogatás – 10 677,00 euró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Kurzus díj – 4 960,00 euró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Esélyegyenlőségi támogatás intézménynek – 1 375,00 euró</a:t>
            </a:r>
          </a:p>
          <a:p>
            <a:pPr>
              <a:buFontTx/>
              <a:buChar char="-"/>
            </a:pPr>
            <a:r>
              <a:rPr lang="hu-HU" sz="24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Előkészítő látogatás – 2 040,00 euró</a:t>
            </a:r>
          </a:p>
          <a:p>
            <a:pPr marL="0" indent="0">
              <a:buNone/>
            </a:pPr>
            <a:endParaRPr lang="hu-HU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hu-HU" sz="24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hu-HU" sz="24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9FBEAEEB-E214-4E16-AF99-FB188FC2B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980" y="0"/>
            <a:ext cx="3870019" cy="924910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9F57BC9A-F64B-481C-B934-4FD78B2F2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0602" y="5092263"/>
            <a:ext cx="2081398" cy="1765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57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1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66D5839-8A18-4057-9F3C-06F708A9A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905066" cy="1320800"/>
          </a:xfrm>
        </p:spPr>
        <p:txBody>
          <a:bodyPr>
            <a:normAutofit/>
          </a:bodyPr>
          <a:lstStyle/>
          <a:p>
            <a:pPr algn="ctr"/>
            <a:r>
              <a:rPr lang="hu-HU" sz="4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ELŐKÉSZÍTŐ LÁTOGATÁS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F27DBC2-F829-486C-AE31-31D72467D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59" y="2160589"/>
            <a:ext cx="11530173" cy="3880773"/>
          </a:xfrm>
        </p:spPr>
        <p:txBody>
          <a:bodyPr>
            <a:normAutofit lnSpcReduction="10000"/>
          </a:bodyPr>
          <a:lstStyle/>
          <a:p>
            <a:r>
              <a:rPr lang="hu-HU" sz="3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Jyväskylä</a:t>
            </a: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hu-HU" sz="3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Laukaa</a:t>
            </a: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- 2025. január 26 - 31.</a:t>
            </a:r>
          </a:p>
          <a:p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fő (2 fő a csoportok, 1 fő a szakmai látogatás előkészítésére) </a:t>
            </a:r>
          </a:p>
          <a:p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Támogatás – 680 euró/fő</a:t>
            </a:r>
          </a:p>
          <a:p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Szerződések, Programterv, Nyilatkozat </a:t>
            </a:r>
          </a:p>
          <a:p>
            <a:pPr marL="0" indent="0">
              <a:buNone/>
            </a:pP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hu-HU" sz="3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Workshop, </a:t>
            </a:r>
            <a:r>
              <a:rPr lang="hu-HU" sz="3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Sydän-Laukaan</a:t>
            </a: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36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koulu</a:t>
            </a:r>
            <a:r>
              <a:rPr lang="hu-HU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endParaRPr lang="hu-H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EB421DBA-10C1-417F-A981-F595FA5F3A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4608" y="5931328"/>
            <a:ext cx="3877392" cy="926672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D65611B5-CFAE-49B1-ABFB-97E99F8B74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766721"/>
            <a:ext cx="1286367" cy="109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662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31A9528-EFDD-468F-918D-DD802642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46841"/>
            <a:ext cx="10778941" cy="1292773"/>
          </a:xfrm>
        </p:spPr>
        <p:txBody>
          <a:bodyPr>
            <a:normAutofit/>
          </a:bodyPr>
          <a:lstStyle/>
          <a:p>
            <a:pPr algn="ctr"/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ISKOLAI TANULÓK CSOPORTOS MOBILITÁSA</a:t>
            </a:r>
            <a:b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u-H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AE685A66-65DD-46B9-8609-56F77E4E7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44717"/>
            <a:ext cx="10778942" cy="48662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Csoport -  8 diák - Befogadás, sokszínűség (iskolai és szabadidős tevékenységek során) - D. Nagyné Kecskeméti Nóra (csoportvezető)</a:t>
            </a:r>
          </a:p>
          <a:p>
            <a:pPr marL="0" indent="0">
              <a:buNone/>
            </a:pPr>
            <a:endParaRPr lang="hu-H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Csoport  - 8 diák – Környezettudatos életmód, fenntarthatóság Finnországban - Vargáné Tuska Anita Adrien (csoportvezető)</a:t>
            </a:r>
          </a:p>
          <a:p>
            <a:pPr marL="0" indent="0">
              <a:buNone/>
            </a:pPr>
            <a:endParaRPr lang="hu-H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pályázat által finanszírozva (repülőjegy, szállás, étkezés, kulturális és szabadidős programok)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Iskolai támogatás (iskolabusz Budapestre és vissza)</a:t>
            </a:r>
          </a:p>
          <a:p>
            <a:pPr marL="514350" indent="-514350">
              <a:buAutoNum type="arabicPeriod"/>
            </a:pPr>
            <a:endParaRPr lang="hu-HU" sz="28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hu-HU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hu-HU" sz="28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1DC778FC-1204-4000-A821-579A7A410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8909" y="6041362"/>
            <a:ext cx="3353091" cy="798645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C010D40F-7D3C-4320-8295-19E8A74D60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15105" y="5212621"/>
            <a:ext cx="976895" cy="82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844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31A9528-EFDD-468F-918D-DD802642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46841"/>
            <a:ext cx="10778941" cy="1292773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ISKOLAI TANULÓK CSOPORTOS MOBILITÁSA</a:t>
            </a:r>
            <a:b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Finnország (</a:t>
            </a:r>
            <a:r>
              <a:rPr lang="hu-H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Jyväskylä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hu-H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Laukaa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u-H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AE685A66-65DD-46B9-8609-56F77E4E7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44717"/>
            <a:ext cx="10778942" cy="48662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Motivációs levél, beszélgetés, eredményhirdetés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Tájékoztató diákoknak és szülőknek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Felkészítés a fogadó országra - az utazásra, programokra, megfigyelési szempontokra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Ösztöndíjszerződés, kiutazási engedélyek, biztosítás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Résztvevői kérdőív (kísérőtanárok – EU </a:t>
            </a:r>
            <a:r>
              <a:rPr lang="hu-HU" sz="28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Survey</a:t>
            </a: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Munkanapló a résztvevőktől 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Egyéni beszámolók </a:t>
            </a:r>
          </a:p>
          <a:p>
            <a:pPr marL="0" indent="0">
              <a:buNone/>
            </a:pPr>
            <a:r>
              <a:rPr lang="hu-HU" sz="28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Tapasztalatok megosztása valós és online térben (folyamatosan)</a:t>
            </a:r>
          </a:p>
          <a:p>
            <a:pPr>
              <a:buFontTx/>
              <a:buChar char="-"/>
            </a:pPr>
            <a:endParaRPr lang="hu-HU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hu-HU" sz="28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1DC778FC-1204-4000-A821-579A7A410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8394" y="993227"/>
            <a:ext cx="2833606" cy="674913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21E54D0B-A2B6-4C97-A049-A8E8C8CFE2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2013" y="2000491"/>
            <a:ext cx="1286367" cy="109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734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4BB2020-49F9-4E90-9720-F2465EF2B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831495" cy="926969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SZAKMAI LÁTOGATÁS/JOB SHADOWING</a:t>
            </a:r>
            <a:br>
              <a:rPr lang="hu-HU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u-HU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14656DB-38EE-40B7-8A1E-7CFB911D1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253" y="1734532"/>
            <a:ext cx="10831494" cy="4119513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Kiss Eszter (Digitális tanulás)</a:t>
            </a: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Köteles Beáta (Befogadás, sokszínűség a finn oktatásban)</a:t>
            </a: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Köteles Zoltán (Fenntarthatóság)</a:t>
            </a:r>
          </a:p>
          <a:p>
            <a:pPr marL="0" indent="0" algn="just">
              <a:buNone/>
            </a:pPr>
            <a:endParaRPr lang="hu-H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Ösztöndíj szerződés</a:t>
            </a: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Munkanaplók, egyéni beszámolók</a:t>
            </a: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Résztvevői kérdőív – EU Survey felület (</a:t>
            </a:r>
            <a:r>
              <a:rPr lang="hu-HU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Beneficiary</a:t>
            </a: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32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 algn="just">
              <a:buNone/>
            </a:pPr>
            <a:r>
              <a:rPr lang="hu-HU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Tapasztalatok megosztása online és valós térben is</a:t>
            </a:r>
          </a:p>
          <a:p>
            <a:pPr marL="0" indent="0" algn="ctr">
              <a:buNone/>
            </a:pPr>
            <a:endParaRPr lang="hu-H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hu-HU" sz="24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23BE498F-ADF6-4AC8-BA15-7A49D5DE11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8909" y="6248400"/>
            <a:ext cx="3353091" cy="643759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B8185538-638B-4C55-840C-A8ADC33427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78920" y="5083549"/>
            <a:ext cx="1373091" cy="1164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677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Kép 16">
            <a:extLst>
              <a:ext uri="{FF2B5EF4-FFF2-40B4-BE49-F238E27FC236}">
                <a16:creationId xmlns:a16="http://schemas.microsoft.com/office/drawing/2014/main" id="{70055CD9-5F42-427C-B4E4-487B0C7B8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476" y="2437082"/>
            <a:ext cx="3806002" cy="1711586"/>
          </a:xfrm>
          <a:prstGeom prst="rect">
            <a:avLst/>
          </a:prstGeom>
        </p:spPr>
      </p:pic>
      <p:sp>
        <p:nvSpPr>
          <p:cNvPr id="2" name="Cím 1">
            <a:extLst>
              <a:ext uri="{FF2B5EF4-FFF2-40B4-BE49-F238E27FC236}">
                <a16:creationId xmlns:a16="http://schemas.microsoft.com/office/drawing/2014/main" id="{AEA6A352-6207-4956-93DF-218B52F45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903" y="171319"/>
            <a:ext cx="12191999" cy="2139413"/>
          </a:xfrm>
        </p:spPr>
        <p:txBody>
          <a:bodyPr>
            <a:normAutofit fontScale="90000"/>
          </a:bodyPr>
          <a:lstStyle/>
          <a:p>
            <a:pPr algn="just"/>
            <a:r>
              <a:rPr lang="hu-HU" sz="4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Prága</a:t>
            </a:r>
            <a:r>
              <a:rPr lang="hu-H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hu-H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Game-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Gamification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2024. aug. 19-23. – 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Vargáné Tuska Anita Adrien  </a:t>
            </a:r>
            <a:br>
              <a:rPr lang="hu-HU" sz="2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hu-HU" sz="2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UDL: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Universal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Design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a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holistic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600" b="1" dirty="0" err="1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approach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2025. aug. 4-8. - </a:t>
            </a:r>
            <a:r>
              <a:rPr lang="hu-HU" sz="26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Kiss Eszter</a:t>
            </a:r>
            <a:endParaRPr lang="hu-HU" sz="2600" b="1" dirty="0">
              <a:solidFill>
                <a:schemeClr val="accent2"/>
              </a:solidFill>
            </a:endParaRPr>
          </a:p>
        </p:txBody>
      </p:sp>
      <p:pic>
        <p:nvPicPr>
          <p:cNvPr id="7" name="Kép 6">
            <a:extLst>
              <a:ext uri="{FF2B5EF4-FFF2-40B4-BE49-F238E27FC236}">
                <a16:creationId xmlns:a16="http://schemas.microsoft.com/office/drawing/2014/main" id="{78C859E9-DD44-4828-9991-24BF443782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9536" y="4491693"/>
            <a:ext cx="2879835" cy="2159876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7E79AD67-1299-4F31-B3F5-BAE0D879CF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9213" y="4547269"/>
            <a:ext cx="4358664" cy="1961399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165EEA5D-ED34-415E-AAD6-B977B07D06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413" y="3460006"/>
            <a:ext cx="1702060" cy="1276545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5081A8A3-BEC7-45D0-8903-DF196B5851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5877" y="2119745"/>
            <a:ext cx="3401198" cy="1529542"/>
          </a:xfrm>
          <a:prstGeom prst="rect">
            <a:avLst/>
          </a:prstGeom>
        </p:spPr>
      </p:pic>
      <p:pic>
        <p:nvPicPr>
          <p:cNvPr id="13" name="Tartalom helye 12">
            <a:extLst>
              <a:ext uri="{FF2B5EF4-FFF2-40B4-BE49-F238E27FC236}">
                <a16:creationId xmlns:a16="http://schemas.microsoft.com/office/drawing/2014/main" id="{82F8D915-10BB-4120-B9C5-F07ED46B48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6829867" y="1948707"/>
            <a:ext cx="1669188" cy="3711725"/>
          </a:xfrm>
          <a:prstGeom prst="rect">
            <a:avLst/>
          </a:prstGeom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108670BE-7B22-438F-9A4E-E4A70D76BD5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31847" y="2626566"/>
            <a:ext cx="3432430" cy="1543587"/>
          </a:xfrm>
          <a:prstGeom prst="rect">
            <a:avLst/>
          </a:prstGeom>
        </p:spPr>
      </p:pic>
      <p:pic>
        <p:nvPicPr>
          <p:cNvPr id="15" name="Kép 14">
            <a:extLst>
              <a:ext uri="{FF2B5EF4-FFF2-40B4-BE49-F238E27FC236}">
                <a16:creationId xmlns:a16="http://schemas.microsoft.com/office/drawing/2014/main" id="{573947D5-A5A4-4A04-A03D-F1393786460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875" y="4203398"/>
            <a:ext cx="1182761" cy="2630070"/>
          </a:xfrm>
          <a:prstGeom prst="rect">
            <a:avLst/>
          </a:prstGeom>
        </p:spPr>
      </p:pic>
      <p:pic>
        <p:nvPicPr>
          <p:cNvPr id="16" name="Kép 15">
            <a:extLst>
              <a:ext uri="{FF2B5EF4-FFF2-40B4-BE49-F238E27FC236}">
                <a16:creationId xmlns:a16="http://schemas.microsoft.com/office/drawing/2014/main" id="{FA3E6293-23D9-4232-980F-29E00FE9718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59986" y="5788848"/>
            <a:ext cx="2377441" cy="1069152"/>
          </a:xfrm>
          <a:prstGeom prst="rect">
            <a:avLst/>
          </a:prstGeom>
        </p:spPr>
      </p:pic>
      <p:pic>
        <p:nvPicPr>
          <p:cNvPr id="18" name="Kép 17">
            <a:extLst>
              <a:ext uri="{FF2B5EF4-FFF2-40B4-BE49-F238E27FC236}">
                <a16:creationId xmlns:a16="http://schemas.microsoft.com/office/drawing/2014/main" id="{6A2908CD-7D31-4F3A-A660-9FEA500BB1C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49678" y="-15991"/>
            <a:ext cx="2426418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044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CDFFF0F-6C2E-47DE-A28C-B545754E1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34" y="358144"/>
            <a:ext cx="11830646" cy="1234800"/>
          </a:xfrm>
        </p:spPr>
        <p:txBody>
          <a:bodyPr/>
          <a:lstStyle/>
          <a:p>
            <a:pPr algn="ctr"/>
            <a:r>
              <a:rPr lang="hu-HU" b="1" dirty="0">
                <a:solidFill>
                  <a:schemeClr val="accent2">
                    <a:lumMod val="50000"/>
                  </a:schemeClr>
                </a:solidFill>
              </a:rPr>
              <a:t>Málta – </a:t>
            </a:r>
            <a:r>
              <a:rPr lang="hu-HU" b="1" dirty="0" err="1">
                <a:solidFill>
                  <a:schemeClr val="accent2"/>
                </a:solidFill>
              </a:rPr>
              <a:t>Language</a:t>
            </a:r>
            <a:r>
              <a:rPr lang="hu-HU" b="1" dirty="0">
                <a:solidFill>
                  <a:schemeClr val="accent2"/>
                </a:solidFill>
              </a:rPr>
              <a:t> </a:t>
            </a:r>
            <a:r>
              <a:rPr lang="hu-HU" b="1" dirty="0" err="1">
                <a:solidFill>
                  <a:schemeClr val="accent2"/>
                </a:solidFill>
              </a:rPr>
              <a:t>Learning</a:t>
            </a:r>
            <a:r>
              <a:rPr lang="hu-HU" b="1" dirty="0">
                <a:solidFill>
                  <a:schemeClr val="accent2"/>
                </a:solidFill>
              </a:rPr>
              <a:t> </a:t>
            </a:r>
            <a:r>
              <a:rPr lang="hu-HU" b="1" dirty="0" err="1">
                <a:solidFill>
                  <a:schemeClr val="accent2"/>
                </a:solidFill>
              </a:rPr>
              <a:t>Fun</a:t>
            </a:r>
            <a:r>
              <a:rPr lang="hu-HU" b="1" dirty="0">
                <a:solidFill>
                  <a:schemeClr val="accent2"/>
                </a:solidFill>
              </a:rPr>
              <a:t> and </a:t>
            </a:r>
            <a:r>
              <a:rPr lang="hu-HU" b="1" dirty="0" err="1">
                <a:solidFill>
                  <a:schemeClr val="accent2"/>
                </a:solidFill>
              </a:rPr>
              <a:t>Games</a:t>
            </a:r>
            <a:r>
              <a:rPr lang="hu-HU" b="1" dirty="0">
                <a:solidFill>
                  <a:schemeClr val="accent2"/>
                </a:solidFill>
              </a:rPr>
              <a:t> – </a:t>
            </a:r>
            <a:r>
              <a:rPr lang="hu-HU" b="1" dirty="0" err="1">
                <a:solidFill>
                  <a:schemeClr val="accent2"/>
                </a:solidFill>
              </a:rPr>
              <a:t>Primary</a:t>
            </a:r>
            <a:r>
              <a:rPr lang="hu-HU" b="1" dirty="0">
                <a:solidFill>
                  <a:schemeClr val="accent2"/>
                </a:solidFill>
              </a:rPr>
              <a:t> </a:t>
            </a:r>
            <a:r>
              <a:rPr lang="hu-HU" b="1" dirty="0" err="1">
                <a:solidFill>
                  <a:schemeClr val="accent2"/>
                </a:solidFill>
              </a:rPr>
              <a:t>Teaching</a:t>
            </a:r>
            <a:r>
              <a:rPr lang="hu-HU" b="1" dirty="0">
                <a:solidFill>
                  <a:schemeClr val="accent2">
                    <a:lumMod val="50000"/>
                  </a:schemeClr>
                </a:solidFill>
              </a:rPr>
              <a:t> -2024. szept. 30 - okt.4. - </a:t>
            </a:r>
            <a:r>
              <a:rPr lang="hu-HU" b="1" dirty="0">
                <a:solidFill>
                  <a:schemeClr val="accent2"/>
                </a:solidFill>
              </a:rPr>
              <a:t>Hidvégi Katalin</a:t>
            </a:r>
          </a:p>
        </p:txBody>
      </p:sp>
      <p:pic>
        <p:nvPicPr>
          <p:cNvPr id="1028" name="Picture 4" descr="A képen kültéri, víz, ég, hajó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DF43FB13-0062-4D6F-BD5B-C959D5A4B1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8715"/>
            <a:ext cx="6495393" cy="364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 képen fa, kültéri, zöld, gyümölcsfa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22D71F24-1A7A-4E70-9DE0-B9B13931E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6996" y="1978715"/>
            <a:ext cx="1288996" cy="22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 képen kültéri, ruházat, ég, lábbelik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F010627D-DD95-4844-917A-D108441E5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268" y="1978715"/>
            <a:ext cx="2577991" cy="456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 képen személy, fedett pályás, szöveg, ruházat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8FF44A41-ED29-491B-9586-91F5458EB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617" y="4055968"/>
            <a:ext cx="4438774" cy="249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A képen kültéri, ég, víz, természet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A463E772-C38D-41ED-BDAA-7274C6815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544" y="4461927"/>
            <a:ext cx="3715736" cy="208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A3E8BE8D-EC8C-404B-B32C-EE1902FB50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259307"/>
            <a:ext cx="2426741" cy="57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48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0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62" y="147145"/>
            <a:ext cx="12120438" cy="1649850"/>
          </a:xfrm>
        </p:spPr>
        <p:txBody>
          <a:bodyPr>
            <a:noAutofit/>
          </a:bodyPr>
          <a:lstStyle/>
          <a:p>
            <a:pPr algn="ctr"/>
            <a: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  <a:t>Tenerife 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Diversity in the Classroom: </a:t>
            </a:r>
            <a:br>
              <a:rPr lang="hu-HU" sz="2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Teaching Tolerance and Overcoming Prejudices</a:t>
            </a:r>
            <a:br>
              <a:rPr lang="hu-HU" sz="2800" b="1" dirty="0">
                <a:solidFill>
                  <a:schemeClr val="accent2"/>
                </a:solidFill>
              </a:rPr>
            </a:b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  <a:t>2025. július 6-12. </a:t>
            </a:r>
            <a:r>
              <a:rPr lang="hu-HU" sz="2800" b="1" dirty="0">
                <a:solidFill>
                  <a:schemeClr val="accent2">
                    <a:lumMod val="75000"/>
                  </a:schemeClr>
                </a:solidFill>
              </a:rPr>
              <a:t>- D. Nagyné Kecskeméti Nóra</a:t>
            </a:r>
          </a:p>
        </p:txBody>
      </p: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E3C62281-5CFF-4256-8608-78BE00AF03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5825" y="4207881"/>
            <a:ext cx="4953399" cy="2615872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12D118FA-B3DB-4ECA-B03B-AD4125E6B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6092" y="0"/>
            <a:ext cx="2426418" cy="579170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AB5867C1-EC59-4FD9-BD6C-7CAB7E576F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8846" y="2157492"/>
            <a:ext cx="3127518" cy="1758848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40689674-AC19-45C3-95AD-5B9DE78BC4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52738" y="4207881"/>
            <a:ext cx="3162492" cy="2371869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2770F86D-209A-474B-930C-A319238E5A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15" y="2937499"/>
            <a:ext cx="2713769" cy="3618359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C91B4057-482E-4E7D-97F0-1B58C1711C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73536" y="2087423"/>
            <a:ext cx="2341694" cy="1758849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6B6FA0EA-AE51-445F-A1A4-7BB51F0E52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71804" y="2004801"/>
            <a:ext cx="2691351" cy="2018513"/>
          </a:xfrm>
          <a:prstGeom prst="rect">
            <a:avLst/>
          </a:prstGeom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A1BA306B-8BD5-4DB7-83D2-5ADA620134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1667" y="188913"/>
            <a:ext cx="1864861" cy="2488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111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Kép 12">
            <a:extLst>
              <a:ext uri="{FF2B5EF4-FFF2-40B4-BE49-F238E27FC236}">
                <a16:creationId xmlns:a16="http://schemas.microsoft.com/office/drawing/2014/main" id="{07561003-9308-48EB-96D6-DA00C7844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9066" y="1718093"/>
            <a:ext cx="1618630" cy="2670390"/>
          </a:xfrm>
          <a:prstGeom prst="rect">
            <a:avLst/>
          </a:prstGeom>
        </p:spPr>
      </p:pic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986" y="326003"/>
            <a:ext cx="11161986" cy="1510748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Valencia – </a:t>
            </a:r>
            <a:r>
              <a:rPr lang="en-US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Education: </a:t>
            </a:r>
            <a:b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and Acting for a Better Future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2025. július 14-19.  </a:t>
            </a:r>
            <a:b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Kiss Eszter</a:t>
            </a:r>
          </a:p>
        </p:txBody>
      </p:sp>
      <p:pic>
        <p:nvPicPr>
          <p:cNvPr id="6" name="Tartalom helye 5">
            <a:extLst>
              <a:ext uri="{FF2B5EF4-FFF2-40B4-BE49-F238E27FC236}">
                <a16:creationId xmlns:a16="http://schemas.microsoft.com/office/drawing/2014/main" id="{9DF4E7A5-CE84-4A37-80F6-59A931CD8F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18482" y="4444101"/>
            <a:ext cx="3499437" cy="2281946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2A4B475C-2A4D-4BF2-8788-BBCF12C70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5591" y="1983895"/>
            <a:ext cx="2396359" cy="1797269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F099B29F-606B-4E96-A11E-86D35908FB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9379" y="4841651"/>
            <a:ext cx="1451785" cy="1935713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D8EF7794-EE11-472C-856B-BC5A07800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122682"/>
            <a:ext cx="3647090" cy="2735318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F9CE4CC5-478B-453C-8A97-398B7ADDE6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8528" y="1597967"/>
            <a:ext cx="2201839" cy="3284665"/>
          </a:xfrm>
          <a:prstGeom prst="rect">
            <a:avLst/>
          </a:prstGeom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F7E094BD-8D6E-490F-A580-72E1B533B0D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85959" y="4770583"/>
            <a:ext cx="2986455" cy="2077847"/>
          </a:xfrm>
          <a:prstGeom prst="rect">
            <a:avLst/>
          </a:prstGeom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E8E02D09-111E-40B9-9382-FEF7061AF3C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2848" y="2413899"/>
            <a:ext cx="2979068" cy="2234301"/>
          </a:xfrm>
          <a:prstGeom prst="rect">
            <a:avLst/>
          </a:prstGeom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CBCB4B4C-AB39-4E81-88EC-87B551A44F9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65582" y="8100"/>
            <a:ext cx="2426418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903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1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DAE0379B-24A1-47B5-A88C-E86E78614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75" y="227841"/>
            <a:ext cx="10915576" cy="2186152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>
                <a:solidFill>
                  <a:schemeClr val="accent2">
                    <a:lumMod val="50000"/>
                  </a:schemeClr>
                </a:solidFill>
              </a:rPr>
              <a:t>Barcelona – 2025. július 21-25.</a:t>
            </a:r>
            <a:br>
              <a:rPr lang="hu-HU" b="1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hu-HU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hu-HU" sz="2700" b="1" dirty="0">
                <a:solidFill>
                  <a:schemeClr val="accent2"/>
                </a:solidFill>
              </a:rPr>
              <a:t>The Best Digital </a:t>
            </a:r>
            <a:r>
              <a:rPr lang="hu-HU" sz="2700" b="1" dirty="0" err="1">
                <a:solidFill>
                  <a:schemeClr val="accent2"/>
                </a:solidFill>
              </a:rPr>
              <a:t>Tools</a:t>
            </a:r>
            <a:r>
              <a:rPr lang="hu-HU" sz="2700" b="1" dirty="0">
                <a:solidFill>
                  <a:schemeClr val="accent2"/>
                </a:solidFill>
              </a:rPr>
              <a:t> </a:t>
            </a:r>
            <a:r>
              <a:rPr lang="hu-HU" sz="2700" b="1" dirty="0" err="1">
                <a:solidFill>
                  <a:schemeClr val="accent2"/>
                </a:solidFill>
              </a:rPr>
              <a:t>for</a:t>
            </a:r>
            <a:r>
              <a:rPr lang="hu-HU" sz="2700" b="1" dirty="0">
                <a:solidFill>
                  <a:schemeClr val="accent2"/>
                </a:solidFill>
              </a:rPr>
              <a:t> </a:t>
            </a:r>
            <a:r>
              <a:rPr lang="hu-HU" sz="2700" b="1" dirty="0" err="1">
                <a:solidFill>
                  <a:schemeClr val="accent2"/>
                </a:solidFill>
              </a:rPr>
              <a:t>Language</a:t>
            </a:r>
            <a:r>
              <a:rPr lang="hu-HU" sz="2700" b="1" dirty="0">
                <a:solidFill>
                  <a:schemeClr val="accent2"/>
                </a:solidFill>
              </a:rPr>
              <a:t> </a:t>
            </a:r>
            <a:r>
              <a:rPr lang="hu-HU" sz="2700" b="1" dirty="0" err="1">
                <a:solidFill>
                  <a:schemeClr val="accent2"/>
                </a:solidFill>
              </a:rPr>
              <a:t>Teachers</a:t>
            </a:r>
            <a:r>
              <a:rPr lang="hu-HU" sz="2700" b="1" dirty="0">
                <a:solidFill>
                  <a:schemeClr val="accent2"/>
                </a:solidFill>
              </a:rPr>
              <a:t> </a:t>
            </a:r>
            <a:r>
              <a:rPr lang="hu-HU" sz="2700" b="1" dirty="0">
                <a:solidFill>
                  <a:schemeClr val="accent2">
                    <a:lumMod val="50000"/>
                  </a:schemeClr>
                </a:solidFill>
              </a:rPr>
              <a:t>– Ráczné Veres Krisztina</a:t>
            </a:r>
            <a:br>
              <a:rPr lang="hu-HU" sz="2700" b="1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hu-HU" sz="27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hu-HU" sz="2700" b="1" dirty="0">
                <a:solidFill>
                  <a:schemeClr val="accent2"/>
                </a:solidFill>
              </a:rPr>
              <a:t>ESPAÑOL COMO LENGUA EXTRANJERA </a:t>
            </a:r>
            <a:r>
              <a:rPr lang="hu-HU" sz="2700" b="1" dirty="0">
                <a:solidFill>
                  <a:schemeClr val="accent2">
                    <a:lumMod val="50000"/>
                  </a:schemeClr>
                </a:solidFill>
              </a:rPr>
              <a:t>– Köteles Zoltán</a:t>
            </a:r>
            <a:br>
              <a:rPr lang="hu-HU" dirty="0"/>
            </a:br>
            <a:br>
              <a:rPr lang="hu-HU" dirty="0"/>
            </a:br>
            <a:endParaRPr lang="hu-HU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2DD1038-AA63-4A06-8F91-6C978AC0814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315680" y="4859577"/>
            <a:ext cx="1528926" cy="190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355D4677-E633-45E5-956D-2740180F9F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655" y="2633488"/>
            <a:ext cx="3635117" cy="1596600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820841F0-82FA-4597-91E6-55A02B7C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8984" y="2633487"/>
            <a:ext cx="2997504" cy="3996672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7B37F893-1AF9-4B6B-AC18-FB3074B708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282" y="4985642"/>
            <a:ext cx="2006160" cy="1502622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5C0DD83A-30DD-4A59-9C29-274F547999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00524" y="2633487"/>
            <a:ext cx="1528926" cy="2186152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A8AA6100-5B6A-4E16-8557-9FC114411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49155" y="2871474"/>
            <a:ext cx="2308702" cy="3510047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2790B0E0-8870-43E3-B501-7ED8FC0F02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24596" y="4388070"/>
            <a:ext cx="1443233" cy="1924311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B12AB06C-D3BC-4D0C-95A7-E689E3F4BC3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65582" y="29221"/>
            <a:ext cx="2426418" cy="579170"/>
          </a:xfrm>
          <a:prstGeom prst="rect">
            <a:avLst/>
          </a:prstGeom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EF42CF9F-B3E3-40E9-88ED-DC92BA0CA74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65582" y="0"/>
            <a:ext cx="2426418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54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5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83"/>
            <a:ext cx="12192000" cy="1846317"/>
          </a:xfrm>
        </p:spPr>
        <p:txBody>
          <a:bodyPr>
            <a:normAutofit/>
          </a:bodyPr>
          <a:lstStyle/>
          <a:p>
            <a:pPr algn="ctr"/>
            <a: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  <a:t>Pula (Horvátország)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2800" b="1" dirty="0">
                <a:solidFill>
                  <a:schemeClr val="accent2"/>
                </a:solidFill>
              </a:rPr>
              <a:t>English Language Course and 21st Century Skills for Teachers and School Staff</a:t>
            </a:r>
            <a:br>
              <a:rPr lang="hu-HU" sz="2800" b="1" dirty="0">
                <a:solidFill>
                  <a:schemeClr val="accent2"/>
                </a:solidFill>
              </a:rPr>
            </a:b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  <a:t>2025. július 21-26. – Kovácsné Lipcsei Andrea</a:t>
            </a:r>
          </a:p>
        </p:txBody>
      </p: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548FE5D2-7537-414E-A215-7D6EB06B56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2443" y="3612930"/>
            <a:ext cx="5212674" cy="3160987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880569B2-B4C9-474A-8DD6-8374EDEB47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583" y="2191421"/>
            <a:ext cx="2693879" cy="2028302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79BDFF66-901B-489C-B685-36A0B5134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8802" y="1930401"/>
            <a:ext cx="3329284" cy="2550342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95566BD6-CE10-4FE1-A023-0A27A9A500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26771">
            <a:off x="9609003" y="4011406"/>
            <a:ext cx="2007076" cy="2665688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7CAE8BEA-F0D7-4CBE-ADF8-41BF52C078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514191"/>
            <a:ext cx="1650303" cy="2343809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B847E17B-5A4F-4CA2-889F-147BE89788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6254" y="5342772"/>
            <a:ext cx="2012443" cy="1515228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DBECA2B0-A31F-4BB8-B13B-2F06230C3C0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65582" y="0"/>
            <a:ext cx="2426418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27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1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986" y="609600"/>
            <a:ext cx="11161986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Helsinki (Finnország) - </a:t>
            </a:r>
            <a:r>
              <a:rPr lang="hu-H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Cultivating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hu-HU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Inclusion</a:t>
            </a:r>
            <a:r>
              <a:rPr lang="hu-H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2025. július 21-26. Vargáné Tuska Anita Adrien</a:t>
            </a:r>
          </a:p>
        </p:txBody>
      </p: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76D53BEE-4527-4B5C-8BC0-52207753F8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08445" y="1728489"/>
            <a:ext cx="4177904" cy="1878833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02923DE0-F294-48A9-819B-D0577C8B69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5582" y="0"/>
            <a:ext cx="2426418" cy="579170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CDE7802A-4943-4264-A09E-43FC51003B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662" y="2176900"/>
            <a:ext cx="4792717" cy="2155318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FE3677B0-B113-4DC9-BD95-E9F053B0A2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676982"/>
            <a:ext cx="4206010" cy="1891472"/>
          </a:xfrm>
          <a:prstGeom prst="rect">
            <a:avLst/>
          </a:prstGeom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192D24B1-05F6-43C4-9BB4-4290E8E0D8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2027" y="1728489"/>
            <a:ext cx="2270235" cy="2775340"/>
          </a:xfrm>
          <a:prstGeom prst="rect">
            <a:avLst/>
          </a:prstGeom>
        </p:spPr>
      </p:pic>
      <p:pic>
        <p:nvPicPr>
          <p:cNvPr id="12" name="Kép 11">
            <a:extLst>
              <a:ext uri="{FF2B5EF4-FFF2-40B4-BE49-F238E27FC236}">
                <a16:creationId xmlns:a16="http://schemas.microsoft.com/office/drawing/2014/main" id="{0EAAC940-F149-4AEA-8FC4-EFC54968CD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0922" y="4578719"/>
            <a:ext cx="2237523" cy="2237523"/>
          </a:xfrm>
          <a:prstGeom prst="rect">
            <a:avLst/>
          </a:prstGeom>
        </p:spPr>
      </p:pic>
      <p:pic>
        <p:nvPicPr>
          <p:cNvPr id="13" name="Kép 12">
            <a:extLst>
              <a:ext uri="{FF2B5EF4-FFF2-40B4-BE49-F238E27FC236}">
                <a16:creationId xmlns:a16="http://schemas.microsoft.com/office/drawing/2014/main" id="{3081B3F7-B2EC-4BF0-BA64-748CF61AEE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07813" y="3817793"/>
            <a:ext cx="3972053" cy="2979040"/>
          </a:xfrm>
          <a:prstGeom prst="rect">
            <a:avLst/>
          </a:prstGeom>
        </p:spPr>
      </p:pic>
      <p:pic>
        <p:nvPicPr>
          <p:cNvPr id="14" name="Kép 13">
            <a:extLst>
              <a:ext uri="{FF2B5EF4-FFF2-40B4-BE49-F238E27FC236}">
                <a16:creationId xmlns:a16="http://schemas.microsoft.com/office/drawing/2014/main" id="{BC5C694D-0090-4036-9CA2-4E97E3B369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38204" y="4332218"/>
            <a:ext cx="1122562" cy="2496207"/>
          </a:xfrm>
          <a:prstGeom prst="rect">
            <a:avLst/>
          </a:prstGeom>
        </p:spPr>
      </p:pic>
      <p:pic>
        <p:nvPicPr>
          <p:cNvPr id="15" name="Kép 14">
            <a:extLst>
              <a:ext uri="{FF2B5EF4-FFF2-40B4-BE49-F238E27FC236}">
                <a16:creationId xmlns:a16="http://schemas.microsoft.com/office/drawing/2014/main" id="{25EF994A-F33A-4D16-8051-036E2D9314F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5651" y="1978047"/>
            <a:ext cx="1058687" cy="235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872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6000"/>
            <a:lum/>
          </a:blip>
          <a:srcRect/>
          <a:stretch>
            <a:fillRect t="-68000" b="-6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986" y="609600"/>
            <a:ext cx="11161986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hu-HU" b="1" dirty="0" err="1">
                <a:solidFill>
                  <a:srgbClr val="002060"/>
                </a:solidFill>
              </a:rPr>
              <a:t>Faro</a:t>
            </a:r>
            <a:r>
              <a:rPr lang="hu-HU" b="1" dirty="0">
                <a:solidFill>
                  <a:srgbClr val="002060"/>
                </a:solidFill>
              </a:rPr>
              <a:t> - </a:t>
            </a:r>
            <a:r>
              <a:rPr lang="hu-HU" b="1" dirty="0" err="1">
                <a:solidFill>
                  <a:srgbClr val="002060"/>
                </a:solidFill>
              </a:rPr>
              <a:t>Algarve</a:t>
            </a:r>
            <a:r>
              <a:rPr lang="hu-HU" b="1" dirty="0">
                <a:solidFill>
                  <a:srgbClr val="002060"/>
                </a:solidFill>
              </a:rPr>
              <a:t> (Portugália) – </a:t>
            </a:r>
            <a:r>
              <a:rPr lang="hu-HU" b="1" dirty="0" err="1">
                <a:solidFill>
                  <a:srgbClr val="002060"/>
                </a:solidFill>
              </a:rPr>
              <a:t>Sustainable</a:t>
            </a:r>
            <a:r>
              <a:rPr lang="hu-HU" b="1" dirty="0">
                <a:solidFill>
                  <a:srgbClr val="002060"/>
                </a:solidFill>
              </a:rPr>
              <a:t> </a:t>
            </a:r>
            <a:r>
              <a:rPr lang="hu-HU" b="1" dirty="0" err="1">
                <a:solidFill>
                  <a:srgbClr val="002060"/>
                </a:solidFill>
              </a:rPr>
              <a:t>Schools</a:t>
            </a:r>
            <a:r>
              <a:rPr lang="hu-HU" b="1" dirty="0">
                <a:solidFill>
                  <a:srgbClr val="002060"/>
                </a:solidFill>
              </a:rPr>
              <a:t>: </a:t>
            </a:r>
            <a:r>
              <a:rPr lang="hu-HU" b="1" dirty="0" err="1">
                <a:solidFill>
                  <a:srgbClr val="002060"/>
                </a:solidFill>
              </a:rPr>
              <a:t>Reducing</a:t>
            </a:r>
            <a:r>
              <a:rPr lang="hu-HU" b="1" dirty="0">
                <a:solidFill>
                  <a:srgbClr val="002060"/>
                </a:solidFill>
              </a:rPr>
              <a:t> </a:t>
            </a:r>
            <a:r>
              <a:rPr lang="hu-HU" b="1" dirty="0" err="1">
                <a:solidFill>
                  <a:srgbClr val="002060"/>
                </a:solidFill>
              </a:rPr>
              <a:t>Waste</a:t>
            </a:r>
            <a:r>
              <a:rPr lang="hu-HU" b="1" dirty="0">
                <a:solidFill>
                  <a:srgbClr val="002060"/>
                </a:solidFill>
              </a:rPr>
              <a:t> – 2025. augusztus 10-15. - D. Nagyné Kecskeméti Nóra</a:t>
            </a:r>
          </a:p>
        </p:txBody>
      </p: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7ED6059A-5398-487D-941A-8A605DEC9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91842" y="4493142"/>
            <a:ext cx="2760925" cy="2069114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399F98F4-0078-4785-942D-96DB45A6B3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5582" y="1527"/>
            <a:ext cx="2426418" cy="579170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E0C519E2-05D6-45C7-9C77-A891469903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0690" y="2797910"/>
            <a:ext cx="2585545" cy="3390463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838074AE-69FC-4AF9-BB8F-FB3D25475D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3276" y="4184610"/>
            <a:ext cx="3170195" cy="2377646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E7612AF5-AA36-4E88-832B-139591C32F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651" y="1930400"/>
            <a:ext cx="2121625" cy="4632227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A315789A-F0FD-4571-8DAC-19124904FC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1166" y="1669331"/>
            <a:ext cx="1891274" cy="2515279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969F98A2-9CA5-42E1-8335-F0639FAF42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85602" y="1826714"/>
            <a:ext cx="2585545" cy="1942391"/>
          </a:xfrm>
          <a:prstGeom prst="rect">
            <a:avLst/>
          </a:prstGeom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A395320F-110F-4F39-AF23-E4C89FD74EC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81331" y="2512686"/>
            <a:ext cx="1812319" cy="2414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021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052ABCB-15E9-4A77-B416-D0CE937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72" y="189186"/>
            <a:ext cx="12067428" cy="1376857"/>
          </a:xfrm>
        </p:spPr>
        <p:txBody>
          <a:bodyPr>
            <a:normAutofit/>
          </a:bodyPr>
          <a:lstStyle/>
          <a:p>
            <a:pPr algn="ctr"/>
            <a:r>
              <a:rPr lang="hu-HU" sz="2800" b="1" dirty="0" err="1">
                <a:solidFill>
                  <a:schemeClr val="accent2">
                    <a:lumMod val="50000"/>
                  </a:schemeClr>
                </a:solidFill>
              </a:rPr>
              <a:t>Lindau</a:t>
            </a: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  <a:t> (Németország)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 </a:t>
            </a: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lang="en-US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Methodology Module 3: Diversified Classroom Activities </a:t>
            </a:r>
            <a:b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u-HU" sz="2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2025. aug. 18 – 22. – Egeresi Erika</a:t>
            </a:r>
          </a:p>
        </p:txBody>
      </p: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68392F64-6404-4CE3-B07D-54FFE8D5E5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46483" y="1826692"/>
            <a:ext cx="3636579" cy="4848773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1F0706D2-AEA6-4232-9B09-33906360C4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8786" y="1930400"/>
            <a:ext cx="3636579" cy="2727435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4ABF92D8-4345-42FD-905B-459F077138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0505" y="5022192"/>
            <a:ext cx="2447743" cy="1835807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10E3C59E-F064-4DD2-BA8D-3530E7E2BE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984381">
            <a:off x="364912" y="3774416"/>
            <a:ext cx="2170080" cy="2893441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6499652A-885C-44B7-8847-DAB8849F62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2802" y="4362805"/>
            <a:ext cx="1856390" cy="2475186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3F617657-E9DF-4176-9BCC-5BEC2E3A17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65582" y="0"/>
            <a:ext cx="2426418" cy="579170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A268FB87-B642-4A29-B028-95C011F4443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785" y="1458311"/>
            <a:ext cx="1478017" cy="197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17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20EE1CB-FB70-4A8D-AF7B-A4D55004D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842004" cy="1743986"/>
          </a:xfrm>
        </p:spPr>
        <p:txBody>
          <a:bodyPr>
            <a:normAutofit/>
          </a:bodyPr>
          <a:lstStyle/>
          <a:p>
            <a:pPr algn="ctr"/>
            <a:r>
              <a:rPr lang="hu-HU" dirty="0">
                <a:solidFill>
                  <a:schemeClr val="accent2">
                    <a:lumMod val="50000"/>
                  </a:schemeClr>
                </a:solidFill>
              </a:rPr>
              <a:t>Erasmus Nap a Békési </a:t>
            </a:r>
            <a:r>
              <a:rPr lang="hu-HU" dirty="0" err="1">
                <a:solidFill>
                  <a:schemeClr val="accent2">
                    <a:lumMod val="50000"/>
                  </a:schemeClr>
                </a:solidFill>
              </a:rPr>
              <a:t>Refiben</a:t>
            </a:r>
            <a:r>
              <a:rPr lang="hu-HU" dirty="0">
                <a:solidFill>
                  <a:schemeClr val="accent2">
                    <a:lumMod val="50000"/>
                  </a:schemeClr>
                </a:solidFill>
              </a:rPr>
              <a:t> 2025. október 14-én</a:t>
            </a:r>
            <a:br>
              <a:rPr lang="hu-HU" dirty="0"/>
            </a:br>
            <a:br>
              <a:rPr lang="hu-HU" dirty="0"/>
            </a:br>
            <a:r>
              <a:rPr lang="hu-HU" dirty="0">
                <a:solidFill>
                  <a:schemeClr val="accent2">
                    <a:lumMod val="50000"/>
                  </a:schemeClr>
                </a:solidFill>
              </a:rPr>
              <a:t>MINDENKIT SZERETETTEL VÁRUNK</a:t>
            </a:r>
          </a:p>
        </p:txBody>
      </p: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B1BF9861-1AC8-4605-9FDA-AD34A7C83C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8118" y="3110514"/>
            <a:ext cx="8948620" cy="3518156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3E9FE0EE-0BF5-4C66-97BA-E96C394CA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134" y="1403007"/>
            <a:ext cx="1749408" cy="1407273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48DCAFF9-BD0E-4926-B54C-1CE62641E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1015" y="1403007"/>
            <a:ext cx="1658851" cy="140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9341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AE4168F-BECA-4D0A-87E7-79BA404BD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4799"/>
            <a:ext cx="12192000" cy="662153"/>
          </a:xfrm>
          <a:gradFill>
            <a:gsLst>
              <a:gs pos="83000">
                <a:schemeClr val="accent1">
                  <a:lumMod val="45000"/>
                  <a:lumOff val="55000"/>
                  <a:alpha val="52000"/>
                </a:schemeClr>
              </a:gs>
              <a:gs pos="100000">
                <a:schemeClr val="accent1">
                  <a:lumMod val="30000"/>
                  <a:lumOff val="70000"/>
                  <a:alpha val="50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pPr algn="ctr"/>
            <a:r>
              <a:rPr lang="hu-HU" sz="29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KÖSZÖNÖM A FIGYELMET, A TÁMOGATÁST ÉS A SOK-SOK SEGÍTSÉGET!</a:t>
            </a:r>
            <a:br>
              <a:rPr lang="hu-HU" sz="29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hu-H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u-HU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965ECE96-8905-4F02-B218-C2283763E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8244" y="6285186"/>
            <a:ext cx="2404945" cy="572814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C90A1AF4-2C05-405E-AD69-B29DD77909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54845"/>
            <a:ext cx="1418244" cy="1203156"/>
          </a:xfrm>
          <a:prstGeom prst="rect">
            <a:avLst/>
          </a:prstGeom>
        </p:spPr>
      </p:pic>
      <p:pic>
        <p:nvPicPr>
          <p:cNvPr id="4" name="Kép 3">
            <a:extLst>
              <a:ext uri="{FF2B5EF4-FFF2-40B4-BE49-F238E27FC236}">
                <a16:creationId xmlns:a16="http://schemas.microsoft.com/office/drawing/2014/main" id="{9039CE84-37B2-4192-8924-73B397F4C6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3756" y="5742981"/>
            <a:ext cx="1418244" cy="113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93326"/>
      </p:ext>
    </p:extLst>
  </p:cSld>
  <p:clrMapOvr>
    <a:masterClrMapping/>
  </p:clrMapOvr>
</p:sld>
</file>

<file path=ppt/theme/theme1.xml><?xml version="1.0" encoding="utf-8"?>
<a:theme xmlns:a="http://schemas.openxmlformats.org/drawingml/2006/main" name="1_Dimenzió">
  <a:themeElements>
    <a:clrScheme name="Dimenzió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Dimenzió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imenzió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2471</TotalTime>
  <Words>665</Words>
  <Application>Microsoft Office PowerPoint</Application>
  <PresentationFormat>Szélesvásznú</PresentationFormat>
  <Paragraphs>78</Paragraphs>
  <Slides>18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6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18</vt:i4>
      </vt:variant>
    </vt:vector>
  </HeadingPairs>
  <TitlesOfParts>
    <vt:vector size="25" baseType="lpstr">
      <vt:lpstr>Arial</vt:lpstr>
      <vt:lpstr>Calibri</vt:lpstr>
      <vt:lpstr>Lucida Calligraphy</vt:lpstr>
      <vt:lpstr>Times New Roman</vt:lpstr>
      <vt:lpstr>Trebuchet MS</vt:lpstr>
      <vt:lpstr>Wingdings 3</vt:lpstr>
      <vt:lpstr>1_Dimenzió</vt:lpstr>
      <vt:lpstr>A ma lehetőségeinek kihasználásával a holnapra készülünk</vt:lpstr>
      <vt:lpstr>Amire pályáztunk</vt:lpstr>
      <vt:lpstr>TÁMOGATÁS TÍPUSOK</vt:lpstr>
      <vt:lpstr>ELŐKÉSZÍTŐ LÁTOGATÁS</vt:lpstr>
      <vt:lpstr>ISKOLAI TANULÓK CSOPORTOS MOBILITÁSA </vt:lpstr>
      <vt:lpstr>ISKOLAI TANULÓK CSOPORTOS MOBILITÁSA Finnország (Jyväskylä – Laukaa) </vt:lpstr>
      <vt:lpstr>SZAKMAI LÁTOGATÁS/JOB SHADOWING </vt:lpstr>
      <vt:lpstr>Prága  Game-Based Learning and Gamification – 2024. aug. 19-23. – Vargáné Tuska Anita Adrien    UDL: Universal Design for Learning – a holistic approach – 2025. aug. 4-8. - Kiss Eszter</vt:lpstr>
      <vt:lpstr>Málta – Language Learning Fun and Games – Primary Teaching -2024. szept. 30 - okt.4. - Hidvégi Katalin</vt:lpstr>
      <vt:lpstr>Tenerife  Diversity in the Classroom:  Teaching Tolerance and Overcoming Prejudices 2025. július 6-12. - D. Nagyné Kecskeméti Nóra</vt:lpstr>
      <vt:lpstr>Valencia – Environmental Education:  Learning and Acting for a Better Future – 2025. július 14-19.   Kiss Eszter</vt:lpstr>
      <vt:lpstr>Barcelona – 2025. július 21-25.  The Best Digital Tools for Language Teachers – Ráczné Veres Krisztina  ESPAÑOL COMO LENGUA EXTRANJERA – Köteles Zoltán  </vt:lpstr>
      <vt:lpstr>Pula (Horvátország) English Language Course and 21st Century Skills for Teachers and School Staff 2025. július 21-26. – Kovácsné Lipcsei Andrea</vt:lpstr>
      <vt:lpstr>Helsinki (Finnország) - Cultivating Diversity and Inclusion – 2025. július 21-26. Vargáné Tuska Anita Adrien</vt:lpstr>
      <vt:lpstr>Faro - Algarve (Portugália) – Sustainable Schools: Reducing Waste – 2025. augusztus 10-15. - D. Nagyné Kecskeméti Nóra</vt:lpstr>
      <vt:lpstr>Lindau (Németország) Language &amp; Methodology Module 3: Diversified Classroom Activities  2025. aug. 18 – 22. – Egeresi Erika</vt:lpstr>
      <vt:lpstr>Erasmus Nap a Békési Refiben 2025. október 14-én  MINDENKIT SZERETETTEL VÁRUNK</vt:lpstr>
      <vt:lpstr>KÖSZÖNÖM A FIGYELMET, A TÁMOGATÁST ÉS A SOK-SOK SEGÍTSÉGET!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ma lehetőségeinek kihasználásával a holnapra készülünk</dc:title>
  <dc:creator>Magvető 2019_1</dc:creator>
  <cp:lastModifiedBy>Magvető 2019_1</cp:lastModifiedBy>
  <cp:revision>96</cp:revision>
  <dcterms:created xsi:type="dcterms:W3CDTF">2025-05-21T17:19:16Z</dcterms:created>
  <dcterms:modified xsi:type="dcterms:W3CDTF">2025-09-04T09:19:00Z</dcterms:modified>
</cp:coreProperties>
</file>