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64" r:id="rId3"/>
    <p:sldId id="263" r:id="rId4"/>
    <p:sldId id="268" r:id="rId5"/>
    <p:sldId id="269" r:id="rId6"/>
    <p:sldId id="266" r:id="rId7"/>
    <p:sldId id="272" r:id="rId8"/>
    <p:sldId id="267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076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322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382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731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34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6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371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726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18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371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191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0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509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12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85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864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3F323-FFEF-45A6-B9B2-58DD0FA32B92}" type="datetimeFigureOut">
              <a:rPr lang="hu-HU" smtClean="0"/>
              <a:t>2025. 05. 25.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7E246A-24CA-4695-9B52-DB934605FF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13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hu/photo/30322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loghpet.com/2020/09/02/europa-a-13-szazad-elejen/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DE7B81-D782-42C8-B08A-A2BF7B0EE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99" y="1093075"/>
            <a:ext cx="9304256" cy="1671145"/>
          </a:xfrm>
          <a:gradFill>
            <a:gsLst>
              <a:gs pos="83000">
                <a:schemeClr val="accent1">
                  <a:lumMod val="45000"/>
                  <a:lumOff val="55000"/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hu-HU" sz="36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A ma lehet</a:t>
            </a:r>
            <a:r>
              <a:rPr lang="hu-HU" sz="3600" b="1" i="1" dirty="0">
                <a:solidFill>
                  <a:srgbClr val="002060"/>
                </a:solidFill>
                <a:latin typeface="Lucida Calligraphy" panose="03010101010101010101" pitchFamily="66" charset="0"/>
              </a:rPr>
              <a:t>ő</a:t>
            </a:r>
            <a:r>
              <a:rPr lang="hu-HU" sz="36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ségeinek kihasználásával a holnapra készülünk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D794E1-EE9B-44DE-B9E2-354CCC6DE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92" y="3037489"/>
            <a:ext cx="11472420" cy="3316177"/>
          </a:xfrm>
          <a:gradFill>
            <a:gsLst>
              <a:gs pos="83000">
                <a:schemeClr val="accent1">
                  <a:lumMod val="45000"/>
                  <a:lumOff val="55000"/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endParaRPr lang="hu-HU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2024-1-HU01-KA122-SCH-000221911 </a:t>
            </a:r>
          </a:p>
          <a:p>
            <a:pPr algn="ctr"/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OID:E10338251	</a:t>
            </a:r>
          </a:p>
          <a:p>
            <a:pPr algn="ctr"/>
            <a:endParaRPr lang="hu-H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 május 26.</a:t>
            </a:r>
          </a:p>
          <a:p>
            <a:r>
              <a:rPr lang="hu-H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Vargáné Tuska Anita Adrien</a:t>
            </a:r>
          </a:p>
          <a:p>
            <a:r>
              <a:rPr lang="hu-H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koordinátor</a:t>
            </a:r>
          </a:p>
          <a:p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5944D22-67EF-4DFC-B9BE-1BA66E848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104" y="0"/>
            <a:ext cx="3437896" cy="94268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3074BE7-B885-4381-BA59-3916B0278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70722" cy="94268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AC85D2F-F6BD-4C70-BB8B-027723678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991" y="0"/>
            <a:ext cx="1286022" cy="10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8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E4168F-BECA-4D0A-87E7-79BA404B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7972"/>
          </a:xfrm>
          <a:gradFill>
            <a:gsLst>
              <a:gs pos="83000">
                <a:schemeClr val="accent1">
                  <a:lumMod val="45000"/>
                  <a:lumOff val="55000"/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hu-HU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FIGYELMET, A TÁMOGATÁST ÉS A SOK-SOK SEGÍTSÉGET!</a:t>
            </a:r>
            <a:br>
              <a:rPr lang="hu-HU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65ECE96-8905-4F02-B218-C2283763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9" y="6059355"/>
            <a:ext cx="335309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45000"/>
                <a:lumOff val="55000"/>
                <a:alpha val="52000"/>
              </a:schemeClr>
            </a:gs>
            <a:gs pos="100000">
              <a:schemeClr val="accent1">
                <a:lumMod val="30000"/>
                <a:lumOff val="70000"/>
                <a:alpha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8D32DB-4067-4BB1-A30D-7F5F62BB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81106"/>
            <a:ext cx="9296983" cy="926672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Beszélni fogok…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3752E2-67C1-47B4-A531-14F2ED851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07778"/>
            <a:ext cx="8596668" cy="4666593"/>
          </a:xfrm>
        </p:spPr>
        <p:txBody>
          <a:bodyPr>
            <a:normAutofit/>
          </a:bodyPr>
          <a:lstStyle/>
          <a:p>
            <a:endParaRPr lang="hu-HU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Amire pályáztunk</a:t>
            </a: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támogatás típusai</a:t>
            </a: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Támogatott mobilitásaink</a:t>
            </a: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Előkészítőlátogatás</a:t>
            </a: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Csoportos mobilitás</a:t>
            </a: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Szakmai látogatás</a:t>
            </a:r>
          </a:p>
          <a:p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Munkatársi mobilitás</a:t>
            </a:r>
          </a:p>
          <a:p>
            <a:endParaRPr lang="hu-HU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78292DC-B27C-422D-BF77-86821D9A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365" y="0"/>
            <a:ext cx="7280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7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74BD28-7147-4557-A88D-148C97BD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2701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Amire pályáztunk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2481D3A-493C-4E94-B3A6-2CD1CDF47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198180"/>
            <a:ext cx="4185623" cy="832701"/>
          </a:xfrm>
        </p:spPr>
        <p:txBody>
          <a:bodyPr/>
          <a:lstStyle/>
          <a:p>
            <a:pPr algn="ctr"/>
            <a:r>
              <a:rPr lang="hu-H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Mobilitásaink (30)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1C8D50E-CAA5-4894-AC82-966312EB4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86153"/>
            <a:ext cx="4185623" cy="3855210"/>
          </a:xfrm>
        </p:spPr>
        <p:txBody>
          <a:bodyPr>
            <a:no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tanulók csoportos mobilitása - </a:t>
            </a:r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 03.30 – 04.06.  (8 nap, 7 éjszaka), </a:t>
            </a:r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diák (2x8 fő), 2 fő kísérő</a:t>
            </a:r>
          </a:p>
          <a:p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Szakmailátogatás/Job </a:t>
            </a:r>
            <a:r>
              <a:rPr lang="hu-H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2025.03. 30 – 04. 06. (8 nap, 7 éjszaka), </a:t>
            </a:r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fő</a:t>
            </a:r>
          </a:p>
          <a:p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Munkatársi mobilitás (8 fő, 11 mobilitás)</a:t>
            </a:r>
          </a:p>
          <a:p>
            <a:r>
              <a:rPr lang="hu-H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Előkészítő látogatás (nem önálló tevékenység, 3 fő)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7838252-B637-4FEC-B179-3120C4F8F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198180"/>
            <a:ext cx="4185618" cy="832701"/>
          </a:xfrm>
        </p:spPr>
        <p:txBody>
          <a:bodyPr/>
          <a:lstStyle/>
          <a:p>
            <a:pPr algn="ctr"/>
            <a:r>
              <a:rPr lang="hu-H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Költségek – 49 121,00 euró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4D398BC-70D9-485C-A0C6-C99DCEF49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9158" y="2469930"/>
            <a:ext cx="4424855" cy="3571433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20 648,00 euró</a:t>
            </a:r>
          </a:p>
          <a:p>
            <a:pPr marL="0" indent="0">
              <a:buNone/>
            </a:pPr>
            <a:endParaRPr lang="hu-H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6 214,00 euró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22 259,00 euró</a:t>
            </a:r>
          </a:p>
          <a:p>
            <a:pPr marL="0" indent="0">
              <a:buNone/>
            </a:pP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2 040,00 euró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35F757D-F145-4F2D-B8C2-90AE749F5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608" y="0"/>
            <a:ext cx="387739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0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1EA6B4-2D9C-4582-A39B-BCB8D320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5214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TÁMOGATÁS TÍPUSOK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12FA73-A33D-47F2-AE73-F7AC57E71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34815"/>
            <a:ext cx="10747411" cy="4706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Egységköltség alapú átalánytámogatás</a:t>
            </a:r>
            <a:r>
              <a:rPr lang="hu-H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Szervezési támogatás – 3 750,00 euró (100 ill. 350 euró/mobilitás)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Egyéni támogatás – 26 319,00 euró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Utazási támogatás – 10 677,00 euró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Kurzus díj – 4 960,00 euró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Esélyegyenlőségi támogatás intézménynek – 1 375,00 euró</a:t>
            </a:r>
          </a:p>
          <a:p>
            <a:pPr>
              <a:buFontTx/>
              <a:buChar char="-"/>
            </a:pPr>
            <a:r>
              <a:rPr lang="hu-H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Előkészítő látogatás – 2 040,00 euró</a:t>
            </a:r>
          </a:p>
          <a:p>
            <a:pPr marL="0" indent="0">
              <a:buNone/>
            </a:pPr>
            <a:endParaRPr lang="hu-H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hu-H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FBEAEEB-E214-4E16-AF99-FB188FC2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550" y="0"/>
            <a:ext cx="3034449" cy="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6D5839-8A18-4057-9F3C-06F708A9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905066" cy="1320800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ELŐKÉSZÍTŐ LÁTOGATÁS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27DBC2-F829-486C-AE31-31D72467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59" y="2160589"/>
            <a:ext cx="11530173" cy="3880773"/>
          </a:xfrm>
        </p:spPr>
        <p:txBody>
          <a:bodyPr>
            <a:normAutofit lnSpcReduction="10000"/>
          </a:bodyPr>
          <a:lstStyle/>
          <a:p>
            <a:r>
              <a:rPr lang="hu-H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Jyväskylä</a:t>
            </a:r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Laukaa</a:t>
            </a:r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- 2025. január 26 - 31.</a:t>
            </a:r>
          </a:p>
          <a:p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fő (2 fő a csoportok, 1 fő a szakmai látogatás előkészítésére) </a:t>
            </a:r>
          </a:p>
          <a:p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Támogatás – 680 euró/fő</a:t>
            </a:r>
          </a:p>
          <a:p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Szerződések, Programterv, Nyilatkozat </a:t>
            </a:r>
          </a:p>
          <a:p>
            <a:pPr marL="0" indent="0">
              <a:buNone/>
            </a:pPr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Workshop, </a:t>
            </a:r>
            <a:r>
              <a:rPr lang="hu-H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Sydän-Laukaan</a:t>
            </a:r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koulu</a:t>
            </a:r>
            <a:r>
              <a:rPr lang="hu-H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hu-H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421DBA-10C1-417F-A981-F595FA5F3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08" y="5931328"/>
            <a:ext cx="387739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6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A9528-EFDD-468F-918D-DD802642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6841"/>
            <a:ext cx="10778941" cy="129277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TANULÓK CSOPORTOS MOBILITÁSA</a:t>
            </a:r>
            <a:b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Finnország (</a:t>
            </a:r>
            <a:r>
              <a:rPr lang="hu-H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Jyväskylä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Laukaa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685A66-65DD-46B9-8609-56F77E4E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4717"/>
            <a:ext cx="10778942" cy="4866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Motivációs levél, beszélgetés, eredményhirdetés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Tájékoztató diákoknak (16 fő) és szülőknek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Felkészítés a fogadó országra - az utazásra, programokra, megfigyelési szempontokra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Ösztöndíjszerződés, kiutazási engedélyek, biztosítás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Résztvevői kérdőív (kísérőtanárok – EU </a:t>
            </a:r>
            <a:r>
              <a:rPr lang="hu-H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Munkanapló a résztvevők 50%-ától 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Egyéni beszámolók (folyamatban)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Tapasztalatok megosztása valós és online térben (folyamatban)</a:t>
            </a:r>
          </a:p>
          <a:p>
            <a:pPr>
              <a:buFontTx/>
              <a:buChar char="-"/>
            </a:pPr>
            <a:endParaRPr lang="hu-H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DC778FC-1204-4000-A821-579A7A41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9" y="6041362"/>
            <a:ext cx="335309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3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A9528-EFDD-468F-918D-DD802642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6841"/>
            <a:ext cx="10778941" cy="1292773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TANULÓK CSOPORTOS MOBILITÁSA</a:t>
            </a:r>
            <a:b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685A66-65DD-46B9-8609-56F77E4E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4717"/>
            <a:ext cx="10778942" cy="4866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Csoport -  8 diák - Befogadás, sokszínűség (iskolai és szabadidős tevékenységek során) - D. Nagyné Kecskeméti Nóra (csoportvezető)</a:t>
            </a:r>
          </a:p>
          <a:p>
            <a:pPr marL="0" indent="0">
              <a:buNone/>
            </a:pPr>
            <a:endParaRPr lang="hu-H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Csoport  - 8 diák – Környezettudatos életmód, fenntarthatóság Finnországban - Vargáné Tuska Anita Adrien (csoportvezető)</a:t>
            </a:r>
          </a:p>
          <a:p>
            <a:pPr marL="0" indent="0">
              <a:buNone/>
            </a:pPr>
            <a:endParaRPr lang="hu-H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pályázat által finanszírozva (repülőjegy, szállás, étkezés)</a:t>
            </a:r>
          </a:p>
          <a:p>
            <a:pPr marL="0" indent="0">
              <a:buNone/>
            </a:pPr>
            <a:r>
              <a:rPr lang="hu-H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támogatás (iskolabusz Budapestre és vissza)</a:t>
            </a:r>
          </a:p>
          <a:p>
            <a:pPr marL="514350" indent="-514350">
              <a:buAutoNum type="arabicPeriod"/>
            </a:pPr>
            <a:endParaRPr lang="hu-H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hu-H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DC778FC-1204-4000-A821-579A7A41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9" y="6041362"/>
            <a:ext cx="335309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4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BB2020-49F9-4E90-9720-F2465EF2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831495" cy="926969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SZAKMAI LÁTOGATÁS/JOB SHADOWING</a:t>
            </a:r>
            <a:b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4656DB-38EE-40B7-8A1E-7CFB911D1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53" y="1734532"/>
            <a:ext cx="10831494" cy="411951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Kiss Eszter (Digitális tanulás)</a:t>
            </a:r>
          </a:p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Köteles Beáta (Befogadás, sokszínűség a finn oktatásban)</a:t>
            </a:r>
          </a:p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Köteles Zoltán (Fenntarthatóság)</a:t>
            </a:r>
          </a:p>
          <a:p>
            <a:pPr marL="0" indent="0" algn="just">
              <a:buNone/>
            </a:pPr>
            <a:endParaRPr lang="hu-H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Ösztöndíj szerződés</a:t>
            </a:r>
          </a:p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Munkanaplók, egyéni beszámolók</a:t>
            </a:r>
          </a:p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Résztvevői kérdőív – EU Survey felület (</a:t>
            </a:r>
            <a:r>
              <a:rPr lang="hu-H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Beneficiary</a:t>
            </a: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hu-H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Tapasztalatok megosztása online és valós térben is</a:t>
            </a:r>
          </a:p>
          <a:p>
            <a:pPr marL="0" indent="0" algn="ctr">
              <a:buNone/>
            </a:pPr>
            <a:endParaRPr lang="hu-H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3BE498F-ADF6-4AC8-BA15-7A49D5DE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9" y="6093514"/>
            <a:ext cx="335309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7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0E59C9-1DCC-4C0E-B044-2A2D8EA5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54524"/>
            <a:ext cx="10837334" cy="1244338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MUNKATÁRSI MOBILITÁS</a:t>
            </a:r>
            <a:b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(2024. augusztus – 2025. augusztus)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CE78D3-3584-455C-8F3E-F61E9441E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121790"/>
            <a:ext cx="10889355" cy="5269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Ösztöndíj megállapodás – 8 fő, 11 mobilitás - Csehország (Prága 2 fő), </a:t>
            </a:r>
          </a:p>
          <a:p>
            <a:pPr marL="0" indent="0">
              <a:buNone/>
            </a:pP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Málta (1 fő), Spanyolország (Barcelona – 2 fő, Valencia – 1 fő, Tenerife – </a:t>
            </a:r>
          </a:p>
          <a:p>
            <a:pPr marL="0" indent="0">
              <a:buNone/>
            </a:pP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fő), Németország (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Lindau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 fő), Portugália (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Faro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fő), Finnország     (Helsinki – 1 fő), Horvátország (Pula – 1 fő) </a:t>
            </a:r>
          </a:p>
          <a:p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Képzési megállapodás (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LA 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Compliement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Europass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igazolvány - https://europass.tpf.hu/index.php</a:t>
            </a:r>
          </a:p>
          <a:p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SchoolDrive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dokumentáció</a:t>
            </a:r>
          </a:p>
          <a:p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Európai Egészségbiztosítási Kártya, BBP utas biztosítás, illetve útlemondási biztosítás megkötése (egyénileg)</a:t>
            </a:r>
          </a:p>
          <a:p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EU-</a:t>
            </a:r>
            <a:r>
              <a:rPr lang="hu-H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r>
              <a:rPr lang="hu-H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Egyéni beszámolók</a:t>
            </a:r>
          </a:p>
          <a:p>
            <a:endParaRPr lang="hu-H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33B3C0E-2DFB-4716-A4A3-2BB8D383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08" y="5928037"/>
            <a:ext cx="387739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190"/>
      </p:ext>
    </p:extLst>
  </p:cSld>
  <p:clrMapOvr>
    <a:masterClrMapping/>
  </p:clrMapOvr>
</p:sld>
</file>

<file path=ppt/theme/theme1.xml><?xml version="1.0" encoding="utf-8"?>
<a:theme xmlns:a="http://schemas.openxmlformats.org/drawingml/2006/main" name="1_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535</TotalTime>
  <Words>567</Words>
  <Application>Microsoft Office PowerPoint</Application>
  <PresentationFormat>Szélesvásznú</PresentationFormat>
  <Paragraphs>86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Arial</vt:lpstr>
      <vt:lpstr>Calibri</vt:lpstr>
      <vt:lpstr>Lucida Calligraphy</vt:lpstr>
      <vt:lpstr>Times New Roman</vt:lpstr>
      <vt:lpstr>Trebuchet MS</vt:lpstr>
      <vt:lpstr>Wingdings 3</vt:lpstr>
      <vt:lpstr>1_Dimenzió</vt:lpstr>
      <vt:lpstr>A ma lehetőségeinek kihasználásával a holnapra készülünk</vt:lpstr>
      <vt:lpstr>Beszélni fogok…</vt:lpstr>
      <vt:lpstr>Amire pályáztunk</vt:lpstr>
      <vt:lpstr>TÁMOGATÁS TÍPUSOK</vt:lpstr>
      <vt:lpstr>ELŐKÉSZÍTŐ LÁTOGATÁS</vt:lpstr>
      <vt:lpstr>ISKOLAI TANULÓK CSOPORTOS MOBILITÁSA Finnország (Jyväskylä – Laukaa) </vt:lpstr>
      <vt:lpstr>ISKOLAI TANULÓK CSOPORTOS MOBILITÁSA </vt:lpstr>
      <vt:lpstr>SZAKMAI LÁTOGATÁS/JOB SHADOWING </vt:lpstr>
      <vt:lpstr>MUNKATÁRSI MOBILITÁS (2024. augusztus – 2025. augusztus) </vt:lpstr>
      <vt:lpstr>KÖSZÖNÖM A FIGYELMET, A TÁMOGATÁST ÉS A SOK-SOK SEGÍTSÉGET!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 lehetőségeinek kihasználásával a holnapra készülünk</dc:title>
  <dc:creator>Magvető 2019_1</dc:creator>
  <cp:lastModifiedBy>Magvető 2019_1</cp:lastModifiedBy>
  <cp:revision>28</cp:revision>
  <dcterms:created xsi:type="dcterms:W3CDTF">2025-05-21T17:19:16Z</dcterms:created>
  <dcterms:modified xsi:type="dcterms:W3CDTF">2025-05-25T19:06:12Z</dcterms:modified>
</cp:coreProperties>
</file>